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2302" autoAdjust="0"/>
  </p:normalViewPr>
  <p:slideViewPr>
    <p:cSldViewPr snapToGrid="0" snapToObjects="1">
      <p:cViewPr>
        <p:scale>
          <a:sx n="84" d="100"/>
          <a:sy n="84" d="100"/>
        </p:scale>
        <p:origin x="-3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D382-48B7-464C-B1E0-3CF39ACEA704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D83B-FDAC-9149-B3BB-8B5C2E174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1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7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3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4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6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ТЗ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дизайнера: убрать самолеты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1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8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4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6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D83B-FDAC-9149-B3BB-8B5C2E174E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6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1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3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7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8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4DC5-5C2F-1248-9D28-7741DC39FFB6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767B-CE5F-C246-AD73-34D54E42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 noGrp="1"/>
          </p:cNvSpPr>
          <p:nvPr>
            <p:ph type="ctrTitle"/>
          </p:nvPr>
        </p:nvSpPr>
        <p:spPr>
          <a:xfrm>
            <a:off x="685800" y="2700185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b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ЗДОРОВЬЕМ»</a:t>
            </a:r>
            <a:endParaRPr lang="ru-RU" sz="4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2158976" y="4611285"/>
            <a:ext cx="4826049" cy="86087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 ЭТО РАБОТАЕТ</a:t>
            </a:r>
            <a:endParaRPr lang="ru-RU" sz="4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1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381000" y="1869274"/>
            <a:ext cx="4331199" cy="36266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МЕЖДУНАРОДНЫЙ</a:t>
            </a:r>
            <a:r>
              <a:rPr lang="ru-RU" sz="3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800" b="1" dirty="0" smtClean="0">
                <a:solidFill>
                  <a:srgbClr val="FFFFFF"/>
                </a:solidFill>
              </a:rPr>
              <a:t>РАБОТАЕТ</a:t>
            </a:r>
            <a:br>
              <a:rPr lang="ru-RU" sz="2800" b="1" dirty="0" smtClean="0">
                <a:solidFill>
                  <a:srgbClr val="FFFFFF"/>
                </a:solidFill>
              </a:rPr>
            </a:br>
            <a:r>
              <a:rPr lang="ru-RU" sz="2800" b="1" dirty="0" smtClean="0">
                <a:solidFill>
                  <a:srgbClr val="FFFFFF"/>
                </a:solidFill>
              </a:rPr>
              <a:t>24 ЧАСА В СУТКИ!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826976" y="2367808"/>
            <a:ext cx="2802190" cy="37215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ВАЖНЕЙШЕЕ ПРЕИМУЩЕСТВО НАШЕЙ КОМПАНИИ В ТОМ, ЧТО ПАРТНЕРЫ КОМПАНИИ МОГУТ СТРОИТЬ СВОЙ БИЗНЕС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 ВСЕМУ МИРУ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ЭТО </a:t>
            </a:r>
            <a:r>
              <a:rPr lang="ru-RU" sz="1400" dirty="0">
                <a:solidFill>
                  <a:schemeClr val="bg1"/>
                </a:solidFill>
              </a:rPr>
              <a:t>ВОЗМОЖНОСТЬ  </a:t>
            </a:r>
            <a:r>
              <a:rPr lang="ru-RU" sz="1400" dirty="0" smtClean="0">
                <a:solidFill>
                  <a:schemeClr val="bg1"/>
                </a:solidFill>
              </a:rPr>
              <a:t>сохранять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приумножать свои доходы, невзирая на ЛЮБУЮ экономическую ситуацию, получать доходы в нескольких валютах </a:t>
            </a:r>
            <a:r>
              <a:rPr lang="ru-RU" sz="1400" dirty="0" smtClean="0">
                <a:solidFill>
                  <a:schemeClr val="bg1"/>
                </a:solidFill>
              </a:rPr>
              <a:t>мира</a:t>
            </a:r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7" name="Рисунок 6" descr="международна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166" y="693204"/>
            <a:ext cx="1476000" cy="1486180"/>
          </a:xfrm>
          <a:prstGeom prst="rect">
            <a:avLst/>
          </a:prstGeom>
        </p:spPr>
      </p:pic>
      <p:pic>
        <p:nvPicPr>
          <p:cNvPr id="9" name="Рисунок 8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1039091" y="2551855"/>
            <a:ext cx="7065818" cy="19566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ВСЕ ЭТО ДАЕТ ВОЗМОЖНОСТЬ  ДОСТИЧЬ УСПЕХА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«СИБИРСКИМ ЗДОРОВЬЕМ»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САМЫХ ПЕРВЫХ ШАГОВ.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ПОЗВОЛЯЕТ ЗА 3-5 МЕСЯЦЕВ ВЫЙТИ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НА ХОРОШИЙ ДОХОД И БЫСТРО РАСТИ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КАРЬЕРЕ!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б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0035" y="5392725"/>
            <a:ext cx="1773633" cy="901607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ЭКОНОМИЯ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(25% ОТ ПОКУПКИ)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22068" y="5392725"/>
            <a:ext cx="1787247" cy="512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ДОПОЛНИТЕЛЬНЫЙ ДОХОД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057165" y="5392723"/>
            <a:ext cx="1729214" cy="512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МЕЖДУНАРОДНЫЙ БИЗНЕС</a:t>
            </a:r>
            <a:endParaRPr lang="ru-RU" sz="1400" dirty="0" smtClean="0">
              <a:solidFill>
                <a:srgbClr val="FF6600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28217" y="1109670"/>
            <a:ext cx="4516883" cy="746916"/>
          </a:xfrm>
          <a:effectLst/>
        </p:spPr>
        <p:txBody>
          <a:bodyPr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ВЫБЕРИ СВОЮ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ЦЕЛЬ:</a:t>
            </a:r>
            <a:endParaRPr lang="ru-RU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09316" y="5392723"/>
            <a:ext cx="1729214" cy="512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rgbClr val="FFFFFF"/>
                </a:solidFill>
              </a:rPr>
              <a:t>ОСНОВНОЙ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b="1" dirty="0" smtClean="0">
                <a:solidFill>
                  <a:srgbClr val="FFFFFF"/>
                </a:solidFill>
              </a:rPr>
              <a:t>ДОХОД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068" y="5971165"/>
            <a:ext cx="1492732" cy="27699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15 000–30 000 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5429" y="5971165"/>
            <a:ext cx="1893101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</a:rPr>
              <a:t>60 000 –150 000 руб.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8422" y="5955775"/>
            <a:ext cx="1626335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</a:rPr>
              <a:t>о</a:t>
            </a:r>
            <a:r>
              <a:rPr lang="ru-RU" sz="1400" b="1" dirty="0" smtClean="0">
                <a:solidFill>
                  <a:srgbClr val="FFFFFF"/>
                </a:solidFill>
              </a:rPr>
              <a:t>т 300 000 руб.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pic>
        <p:nvPicPr>
          <p:cNvPr id="12" name="Рисунок 11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5597528" y="271337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ДОПОЛНИТЕЛЬНЫЙ</a:t>
            </a:r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ДОХОД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399314" y="1220980"/>
            <a:ext cx="3542896" cy="666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3000" b="1" dirty="0" smtClean="0">
                <a:solidFill>
                  <a:srgbClr val="FFFFFF"/>
                </a:solidFill>
              </a:rPr>
              <a:t>15 000–30 000 руб.</a:t>
            </a:r>
          </a:p>
          <a:p>
            <a:pPr algn="l">
              <a:lnSpc>
                <a:spcPct val="60000"/>
              </a:lnSpc>
            </a:pPr>
            <a:r>
              <a:rPr lang="ru-RU" sz="1200" dirty="0" smtClean="0">
                <a:solidFill>
                  <a:srgbClr val="FFFFFF"/>
                </a:solidFill>
              </a:rPr>
              <a:t>         В МЕСЯЦ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487482" y="1887360"/>
            <a:ext cx="3185935" cy="16801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400" i="1" dirty="0">
                <a:solidFill>
                  <a:srgbClr val="FFFFFF"/>
                </a:solidFill>
              </a:rPr>
              <a:t>«Меня интересует </a:t>
            </a:r>
            <a:r>
              <a:rPr lang="ru-RU" sz="1400" i="1" dirty="0" smtClean="0">
                <a:solidFill>
                  <a:srgbClr val="FFFFFF"/>
                </a:solidFill>
              </a:rPr>
              <a:t>дополнительный</a:t>
            </a:r>
            <a:br>
              <a:rPr lang="ru-RU" sz="1400" i="1" dirty="0" smtClean="0">
                <a:solidFill>
                  <a:srgbClr val="FFFFFF"/>
                </a:solidFill>
              </a:rPr>
            </a:br>
            <a:r>
              <a:rPr lang="ru-RU" sz="1400" i="1" dirty="0" smtClean="0">
                <a:solidFill>
                  <a:srgbClr val="FFFFFF"/>
                </a:solidFill>
              </a:rPr>
              <a:t>доход </a:t>
            </a:r>
            <a:r>
              <a:rPr lang="ru-RU" sz="1400" i="1" dirty="0">
                <a:solidFill>
                  <a:srgbClr val="FFFFFF"/>
                </a:solidFill>
              </a:rPr>
              <a:t>и я могу уделять этому </a:t>
            </a:r>
            <a:r>
              <a:rPr lang="ru-RU" sz="1400" i="1" dirty="0" smtClean="0">
                <a:solidFill>
                  <a:srgbClr val="FFFFFF"/>
                </a:solidFill>
              </a:rPr>
              <a:t>бизнесу несколько </a:t>
            </a:r>
            <a:r>
              <a:rPr lang="ru-RU" sz="1400" i="1" dirty="0">
                <a:solidFill>
                  <a:srgbClr val="FFFFFF"/>
                </a:solidFill>
              </a:rPr>
              <a:t>часов в неделю</a:t>
            </a:r>
            <a:r>
              <a:rPr lang="ru-RU" sz="1400" i="1" dirty="0" smtClean="0">
                <a:solidFill>
                  <a:srgbClr val="FFFFFF"/>
                </a:solidFill>
              </a:rPr>
              <a:t>».</a:t>
            </a:r>
          </a:p>
          <a:p>
            <a:pPr algn="l">
              <a:lnSpc>
                <a:spcPct val="90000"/>
              </a:lnSpc>
            </a:pPr>
            <a:endParaRPr lang="ru-RU" sz="1400" i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400" i="1" dirty="0" smtClean="0">
                <a:solidFill>
                  <a:srgbClr val="FFFFFF"/>
                </a:solidFill>
              </a:rPr>
              <a:t>ДОПОЛНИТЕЛЬНЫЕ ВОЗМОЖНОСТИ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Вы получаете бесплатное обучение  </a:t>
            </a:r>
            <a:r>
              <a:rPr lang="ru-RU" sz="1400" dirty="0">
                <a:solidFill>
                  <a:schemeClr val="bg1"/>
                </a:solidFill>
              </a:rPr>
              <a:t>на </a:t>
            </a:r>
            <a:r>
              <a:rPr lang="ru-RU" sz="1400" dirty="0" smtClean="0">
                <a:solidFill>
                  <a:schemeClr val="bg1"/>
                </a:solidFill>
              </a:rPr>
              <a:t>ежегодном семинаре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«Новые горизонты</a:t>
            </a:r>
            <a:r>
              <a:rPr lang="ru-RU" sz="1400" dirty="0">
                <a:solidFill>
                  <a:schemeClr val="bg1"/>
                </a:solidFill>
              </a:rPr>
              <a:t>»! А если </a:t>
            </a:r>
            <a:r>
              <a:rPr lang="ru-RU" sz="1400" dirty="0" smtClean="0">
                <a:solidFill>
                  <a:schemeClr val="bg1"/>
                </a:solidFill>
              </a:rPr>
              <a:t>Вы достигнете ранга Премьер- консультанта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то еще </a:t>
            </a:r>
            <a:r>
              <a:rPr lang="ru-RU" sz="1400" dirty="0">
                <a:solidFill>
                  <a:schemeClr val="bg1"/>
                </a:solidFill>
              </a:rPr>
              <a:t>дополнительно </a:t>
            </a:r>
            <a:r>
              <a:rPr lang="ru-RU" sz="1400" dirty="0" smtClean="0">
                <a:solidFill>
                  <a:schemeClr val="bg1"/>
                </a:solidFill>
              </a:rPr>
              <a:t>билет на </a:t>
            </a:r>
            <a:r>
              <a:rPr lang="ru-RU" sz="1400" dirty="0">
                <a:solidFill>
                  <a:schemeClr val="bg1"/>
                </a:solidFill>
              </a:rPr>
              <a:t>ближайший Клуб Ведущих консультантов</a:t>
            </a:r>
            <a:r>
              <a:rPr lang="ru-RU" sz="1400" dirty="0" smtClean="0">
                <a:solidFill>
                  <a:schemeClr val="bg1"/>
                </a:solidFill>
              </a:rPr>
              <a:t>. Эти важнейшие </a:t>
            </a:r>
            <a:r>
              <a:rPr lang="ru-RU" sz="1400" dirty="0">
                <a:solidFill>
                  <a:schemeClr val="bg1"/>
                </a:solidFill>
              </a:rPr>
              <a:t>обучающие семинары покажут </a:t>
            </a:r>
            <a:r>
              <a:rPr lang="ru-RU" sz="1400" dirty="0" smtClean="0">
                <a:solidFill>
                  <a:schemeClr val="bg1"/>
                </a:solidFill>
              </a:rPr>
              <a:t>Вам путь 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ПРОФЕССИОНАЛЬНУЮ </a:t>
            </a:r>
            <a:r>
              <a:rPr lang="ru-RU" sz="1400" dirty="0">
                <a:solidFill>
                  <a:schemeClr val="bg1"/>
                </a:solidFill>
              </a:rPr>
              <a:t>часть премиального </a:t>
            </a:r>
            <a:r>
              <a:rPr lang="ru-RU" sz="1400" dirty="0" smtClean="0">
                <a:solidFill>
                  <a:schemeClr val="bg1"/>
                </a:solidFill>
              </a:rPr>
              <a:t>плана Компании</a:t>
            </a:r>
            <a:r>
              <a:rPr lang="ru-RU" sz="1400" dirty="0">
                <a:solidFill>
                  <a:schemeClr val="bg1"/>
                </a:solidFill>
              </a:rPr>
              <a:t>, где </a:t>
            </a:r>
            <a:r>
              <a:rPr lang="ru-RU" sz="1400" dirty="0" smtClean="0">
                <a:solidFill>
                  <a:schemeClr val="bg1"/>
                </a:solidFill>
              </a:rPr>
              <a:t>Вас </a:t>
            </a:r>
            <a:r>
              <a:rPr lang="ru-RU" sz="1400" dirty="0">
                <a:solidFill>
                  <a:schemeClr val="bg1"/>
                </a:solidFill>
              </a:rPr>
              <a:t>ждут эксклюзивные путешествия,</a:t>
            </a:r>
          </a:p>
          <a:p>
            <a:pPr algn="l"/>
            <a:r>
              <a:rPr lang="ru-RU" sz="1400" dirty="0">
                <a:solidFill>
                  <a:schemeClr val="bg1"/>
                </a:solidFill>
              </a:rPr>
              <a:t>АВТО-программа и очень серьезные доходы!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5597528" y="271337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400" dirty="0" smtClean="0">
                <a:solidFill>
                  <a:srgbClr val="DDD0B8"/>
                </a:solidFill>
              </a:rPr>
              <a:t>ОСНОВНОЙ</a:t>
            </a:r>
            <a:endParaRPr lang="en-US" sz="2400" dirty="0" smtClean="0">
              <a:solidFill>
                <a:srgbClr val="DDD0B8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rgbClr val="DDD0B8"/>
                </a:solidFill>
              </a:rPr>
              <a:t>ДОХОД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317558" y="1220980"/>
            <a:ext cx="3826442" cy="666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sz="3000" b="1" dirty="0">
                <a:solidFill>
                  <a:srgbClr val="FFFFFF"/>
                </a:solidFill>
              </a:rPr>
              <a:t>60 </a:t>
            </a:r>
            <a:r>
              <a:rPr lang="en-US" sz="3000" b="1" dirty="0" smtClean="0">
                <a:solidFill>
                  <a:srgbClr val="FFFFFF"/>
                </a:solidFill>
              </a:rPr>
              <a:t>000</a:t>
            </a:r>
            <a:r>
              <a:rPr lang="ru-RU" sz="3000" b="1" dirty="0" smtClean="0">
                <a:solidFill>
                  <a:srgbClr val="FFFFFF"/>
                </a:solidFill>
              </a:rPr>
              <a:t>–</a:t>
            </a:r>
            <a:r>
              <a:rPr lang="en-US" sz="3000" b="1" dirty="0" smtClean="0">
                <a:solidFill>
                  <a:srgbClr val="FFFFFF"/>
                </a:solidFill>
              </a:rPr>
              <a:t>150 </a:t>
            </a:r>
            <a:r>
              <a:rPr lang="en-US" sz="3000" b="1" dirty="0">
                <a:solidFill>
                  <a:srgbClr val="FFFFFF"/>
                </a:solidFill>
              </a:rPr>
              <a:t>000 </a:t>
            </a:r>
            <a:r>
              <a:rPr lang="ru-RU" sz="3000" b="1" dirty="0">
                <a:solidFill>
                  <a:srgbClr val="FFFFFF"/>
                </a:solidFill>
              </a:rPr>
              <a:t>руб.</a:t>
            </a:r>
            <a:endParaRPr lang="en-US" sz="3000" b="1" dirty="0">
              <a:solidFill>
                <a:srgbClr val="FFFFFF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sz="1200" dirty="0" smtClean="0">
                <a:solidFill>
                  <a:srgbClr val="FFFFFF"/>
                </a:solidFill>
              </a:rPr>
              <a:t>В МЕСЯЦ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585658" y="2146823"/>
            <a:ext cx="3185935" cy="41087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400" i="1" dirty="0">
                <a:solidFill>
                  <a:srgbClr val="FFFFFF"/>
                </a:solidFill>
              </a:rPr>
              <a:t>«Я хочу заниматься этим </a:t>
            </a:r>
            <a:r>
              <a:rPr lang="ru-RU" sz="1400" i="1" dirty="0" smtClean="0">
                <a:solidFill>
                  <a:srgbClr val="FFFFFF"/>
                </a:solidFill>
              </a:rPr>
              <a:t>бизнесом как</a:t>
            </a:r>
            <a:r>
              <a:rPr lang="ru-RU" sz="1400" i="1" dirty="0">
                <a:solidFill>
                  <a:srgbClr val="FFFFFF"/>
                </a:solidFill>
              </a:rPr>
              <a:t> </a:t>
            </a:r>
            <a:r>
              <a:rPr lang="ru-RU" sz="1400" i="1" dirty="0" smtClean="0">
                <a:solidFill>
                  <a:srgbClr val="FFFFFF"/>
                </a:solidFill>
              </a:rPr>
              <a:t>своей </a:t>
            </a:r>
            <a:r>
              <a:rPr lang="ru-RU" sz="1400" i="1" dirty="0">
                <a:solidFill>
                  <a:srgbClr val="FFFFFF"/>
                </a:solidFill>
              </a:rPr>
              <a:t>основной работой </a:t>
            </a:r>
            <a:r>
              <a:rPr lang="ru-RU" sz="1400" i="1" dirty="0" smtClean="0">
                <a:solidFill>
                  <a:srgbClr val="FFFFFF"/>
                </a:solidFill>
              </a:rPr>
              <a:t>и получать</a:t>
            </a:r>
            <a:r>
              <a:rPr lang="ru-RU" sz="1400" i="1" dirty="0">
                <a:solidFill>
                  <a:srgbClr val="FFFFFF"/>
                </a:solidFill>
              </a:rPr>
              <a:t> </a:t>
            </a:r>
            <a:r>
              <a:rPr lang="ru-RU" sz="1400" i="1" dirty="0" smtClean="0">
                <a:solidFill>
                  <a:srgbClr val="FFFFFF"/>
                </a:solidFill>
              </a:rPr>
              <a:t>доход </a:t>
            </a:r>
            <a:r>
              <a:rPr lang="ru-RU" sz="1400" i="1" dirty="0">
                <a:solidFill>
                  <a:srgbClr val="FFFFFF"/>
                </a:solidFill>
              </a:rPr>
              <a:t>от </a:t>
            </a:r>
            <a:r>
              <a:rPr lang="ru-RU" sz="1400" i="1" dirty="0" smtClean="0">
                <a:solidFill>
                  <a:srgbClr val="FFFFFF"/>
                </a:solidFill>
              </a:rPr>
              <a:t>60 </a:t>
            </a:r>
            <a:r>
              <a:rPr lang="ru-RU" sz="1400" i="1" dirty="0">
                <a:solidFill>
                  <a:srgbClr val="FFFFFF"/>
                </a:solidFill>
              </a:rPr>
              <a:t>000 рублей в месяц и более»</a:t>
            </a:r>
            <a:r>
              <a:rPr lang="ru-RU" sz="1400" i="1" dirty="0" smtClean="0">
                <a:solidFill>
                  <a:srgbClr val="FFFFFF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endParaRPr lang="ru-RU" sz="1400" i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DDD0B8"/>
                </a:solidFill>
              </a:rPr>
              <a:t>ДОПОЛНИТЕЛЬНЫЕ</a:t>
            </a:r>
            <a:br>
              <a:rPr lang="ru-RU" sz="2400" b="1" dirty="0" smtClean="0">
                <a:solidFill>
                  <a:srgbClr val="DDD0B8"/>
                </a:solidFill>
              </a:rPr>
            </a:br>
            <a:r>
              <a:rPr lang="ru-RU" sz="2400" b="1" dirty="0" smtClean="0">
                <a:solidFill>
                  <a:srgbClr val="DDD0B8"/>
                </a:solidFill>
              </a:rPr>
              <a:t>ВОЗМОЖНОСТИ</a:t>
            </a:r>
            <a:r>
              <a:rPr lang="ru-RU" sz="2400" b="1" dirty="0">
                <a:solidFill>
                  <a:srgbClr val="DDD0B8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FFFFFF"/>
                </a:solidFill>
              </a:rPr>
              <a:t>Быстрое </a:t>
            </a:r>
            <a:r>
              <a:rPr lang="ru-RU" sz="1400" dirty="0">
                <a:solidFill>
                  <a:srgbClr val="FFFFFF"/>
                </a:solidFill>
              </a:rPr>
              <a:t>продвижение по </a:t>
            </a:r>
            <a:r>
              <a:rPr lang="ru-RU" sz="1400" dirty="0" smtClean="0">
                <a:solidFill>
                  <a:srgbClr val="FFFFFF"/>
                </a:solidFill>
              </a:rPr>
              <a:t>карьере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принесет </a:t>
            </a:r>
            <a:r>
              <a:rPr lang="ru-RU" sz="1400" dirty="0">
                <a:solidFill>
                  <a:srgbClr val="FFFFFF"/>
                </a:solidFill>
              </a:rPr>
              <a:t>вам дополнительные </a:t>
            </a:r>
            <a:r>
              <a:rPr lang="ru-RU" sz="1400" dirty="0" smtClean="0">
                <a:solidFill>
                  <a:srgbClr val="FFFFFF"/>
                </a:solidFill>
              </a:rPr>
              <a:t>бонусы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bg-BG" sz="1400" dirty="0" smtClean="0">
                <a:solidFill>
                  <a:srgbClr val="FFFFFF"/>
                </a:solidFill>
              </a:rPr>
              <a:t>в </a:t>
            </a:r>
            <a:r>
              <a:rPr lang="bg-BG" sz="1400" dirty="0">
                <a:solidFill>
                  <a:srgbClr val="FFFFFF"/>
                </a:solidFill>
              </a:rPr>
              <a:t>размере от </a:t>
            </a:r>
            <a:r>
              <a:rPr lang="bg-BG" sz="1400" dirty="0" smtClean="0">
                <a:solidFill>
                  <a:srgbClr val="FFFFFF"/>
                </a:solidFill>
              </a:rPr>
              <a:t>15 000 рублей до 500 000 рублей, как </a:t>
            </a:r>
            <a:r>
              <a:rPr lang="ru-RU" sz="1400" dirty="0" smtClean="0">
                <a:solidFill>
                  <a:srgbClr val="FFFFFF"/>
                </a:solidFill>
              </a:rPr>
              <a:t>победителю </a:t>
            </a:r>
            <a:r>
              <a:rPr lang="ru-RU" sz="1400" dirty="0">
                <a:solidFill>
                  <a:srgbClr val="FFFFFF"/>
                </a:solidFill>
              </a:rPr>
              <a:t>Программы «</a:t>
            </a:r>
            <a:r>
              <a:rPr lang="ru-RU" sz="1400" dirty="0" smtClean="0">
                <a:solidFill>
                  <a:srgbClr val="FFFFFF"/>
                </a:solidFill>
              </a:rPr>
              <a:t>Быстрый старт</a:t>
            </a:r>
            <a:r>
              <a:rPr lang="ru-RU" sz="1400" dirty="0">
                <a:solidFill>
                  <a:srgbClr val="FFFFFF"/>
                </a:solidFill>
              </a:rPr>
              <a:t>»</a:t>
            </a:r>
            <a:r>
              <a:rPr lang="ru-RU" sz="1400" dirty="0" smtClean="0">
                <a:solidFill>
                  <a:srgbClr val="FFFFFF"/>
                </a:solidFill>
              </a:rPr>
              <a:t>.</a:t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Вы </a:t>
            </a:r>
            <a:r>
              <a:rPr lang="ru-RU" sz="1400" dirty="0">
                <a:solidFill>
                  <a:srgbClr val="FFFFFF"/>
                </a:solidFill>
              </a:rPr>
              <a:t>становитесь </a:t>
            </a:r>
            <a:r>
              <a:rPr lang="ru-RU" sz="1400" dirty="0" smtClean="0">
                <a:solidFill>
                  <a:srgbClr val="FFFFFF"/>
                </a:solidFill>
              </a:rPr>
              <a:t>участником </a:t>
            </a:r>
            <a:r>
              <a:rPr lang="ru-RU" sz="1400" dirty="0" err="1" smtClean="0">
                <a:solidFill>
                  <a:srgbClr val="FFFFFF"/>
                </a:solidFill>
              </a:rPr>
              <a:t>АВТОпроекта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и </a:t>
            </a:r>
            <a:r>
              <a:rPr lang="ru-RU" sz="1400" dirty="0" smtClean="0">
                <a:solidFill>
                  <a:srgbClr val="FFFFFF"/>
                </a:solidFill>
              </a:rPr>
              <a:t>Жилищной программы Компании. Приобретаете </a:t>
            </a:r>
            <a:r>
              <a:rPr lang="ru-RU" sz="1400" dirty="0">
                <a:solidFill>
                  <a:srgbClr val="FFFFFF"/>
                </a:solidFill>
              </a:rPr>
              <a:t>на </a:t>
            </a:r>
            <a:r>
              <a:rPr lang="ru-RU" sz="1400" dirty="0" smtClean="0">
                <a:solidFill>
                  <a:srgbClr val="FFFFFF"/>
                </a:solidFill>
              </a:rPr>
              <a:t>очень выгодных </a:t>
            </a:r>
            <a:r>
              <a:rPr lang="ru-RU" sz="1400" dirty="0">
                <a:solidFill>
                  <a:srgbClr val="FFFFFF"/>
                </a:solidFill>
              </a:rPr>
              <a:t>условиях </a:t>
            </a:r>
            <a:r>
              <a:rPr lang="ru-RU" sz="1400" dirty="0" smtClean="0">
                <a:solidFill>
                  <a:srgbClr val="FFFFFF"/>
                </a:solidFill>
              </a:rPr>
              <a:t>новый </a:t>
            </a:r>
            <a:r>
              <a:rPr lang="ru-RU" sz="1400" dirty="0" err="1" smtClean="0">
                <a:solidFill>
                  <a:srgbClr val="FFFFFF"/>
                </a:solidFill>
              </a:rPr>
              <a:t>брендированный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автомобиль </a:t>
            </a:r>
            <a:r>
              <a:rPr lang="ru-RU" sz="1400" dirty="0" smtClean="0">
                <a:solidFill>
                  <a:srgbClr val="FFFFFF"/>
                </a:solidFill>
              </a:rPr>
              <a:t>и собственное </a:t>
            </a:r>
            <a:r>
              <a:rPr lang="ru-RU" sz="1400" dirty="0">
                <a:solidFill>
                  <a:srgbClr val="FFFFFF"/>
                </a:solidFill>
              </a:rPr>
              <a:t>жилье!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pic>
        <p:nvPicPr>
          <p:cNvPr id="7" name="Рисунок 6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8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5597528" y="271337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400" dirty="0" smtClean="0">
                <a:solidFill>
                  <a:srgbClr val="DDD0B8"/>
                </a:solidFill>
              </a:rPr>
              <a:t>МЕЖДУНАРОДНАЯ</a:t>
            </a:r>
            <a:endParaRPr lang="en-US" sz="2400" dirty="0" smtClean="0">
              <a:solidFill>
                <a:srgbClr val="DDD0B8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rgbClr val="DDD0B8"/>
                </a:solidFill>
              </a:rPr>
              <a:t>КАРЬЕРА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602438" y="1220980"/>
            <a:ext cx="3162693" cy="666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3000" b="1" dirty="0" smtClean="0">
                <a:solidFill>
                  <a:srgbClr val="FFFFFF"/>
                </a:solidFill>
              </a:rPr>
              <a:t>от 300 000 руб.</a:t>
            </a:r>
          </a:p>
          <a:p>
            <a:pPr algn="l">
              <a:lnSpc>
                <a:spcPct val="60000"/>
              </a:lnSpc>
            </a:pPr>
            <a:r>
              <a:rPr lang="ru-RU" sz="1200" dirty="0" smtClean="0">
                <a:solidFill>
                  <a:srgbClr val="FFFFFF"/>
                </a:solidFill>
              </a:rPr>
              <a:t>                     В МЕСЯЦ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585658" y="2146823"/>
            <a:ext cx="3185935" cy="41087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1400" i="1" dirty="0">
                <a:solidFill>
                  <a:schemeClr val="bg1"/>
                </a:solidFill>
              </a:rPr>
              <a:t>«Я хочу инвестировать свое время </a:t>
            </a:r>
            <a:r>
              <a:rPr lang="ru-RU" sz="1400" i="1" dirty="0" smtClean="0">
                <a:solidFill>
                  <a:schemeClr val="bg1"/>
                </a:solidFill>
              </a:rPr>
              <a:t>и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энергию </a:t>
            </a:r>
            <a:r>
              <a:rPr lang="ru-RU" sz="1400" i="1" dirty="0">
                <a:solidFill>
                  <a:schemeClr val="bg1"/>
                </a:solidFill>
              </a:rPr>
              <a:t>в перспективное дело, </a:t>
            </a:r>
            <a:r>
              <a:rPr lang="ru-RU" sz="1400" i="1" dirty="0" smtClean="0">
                <a:solidFill>
                  <a:schemeClr val="bg1"/>
                </a:solidFill>
              </a:rPr>
              <a:t>достичь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финансовой </a:t>
            </a:r>
            <a:r>
              <a:rPr lang="ru-RU" sz="1400" i="1" dirty="0">
                <a:solidFill>
                  <a:schemeClr val="bg1"/>
                </a:solidFill>
              </a:rPr>
              <a:t>независимости</a:t>
            </a:r>
            <a:r>
              <a:rPr lang="ru-RU" sz="1400" i="1" dirty="0" smtClean="0">
                <a:solidFill>
                  <a:schemeClr val="bg1"/>
                </a:solidFill>
              </a:rPr>
              <a:t>,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сделать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международную </a:t>
            </a:r>
            <a:r>
              <a:rPr lang="ru-RU" sz="1400" i="1" dirty="0">
                <a:solidFill>
                  <a:schemeClr val="bg1"/>
                </a:solidFill>
              </a:rPr>
              <a:t>карьеру»</a:t>
            </a:r>
            <a:r>
              <a:rPr lang="ru-RU" sz="1400" i="1" dirty="0" smtClean="0">
                <a:solidFill>
                  <a:schemeClr val="bg1"/>
                </a:solidFill>
              </a:rPr>
              <a:t>.</a:t>
            </a:r>
            <a:endParaRPr lang="en-US" sz="1400" i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1400" i="1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rgbClr val="DDD0B8"/>
                </a:solidFill>
              </a:rPr>
              <a:t>ДОПОЛНИТЕЛЬНЫЕ</a:t>
            </a:r>
            <a:br>
              <a:rPr lang="ru-RU" sz="2400" b="1" dirty="0" smtClean="0">
                <a:solidFill>
                  <a:srgbClr val="DDD0B8"/>
                </a:solidFill>
              </a:rPr>
            </a:br>
            <a:r>
              <a:rPr lang="ru-RU" sz="2400" b="1" dirty="0" smtClean="0">
                <a:solidFill>
                  <a:srgbClr val="DDD0B8"/>
                </a:solidFill>
              </a:rPr>
              <a:t>ВОЗМОЖНОСТИ</a:t>
            </a:r>
            <a:r>
              <a:rPr lang="ru-RU" sz="2400" b="1" dirty="0">
                <a:solidFill>
                  <a:srgbClr val="DDD0B8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ru-RU" sz="1400" i="1" dirty="0">
                <a:solidFill>
                  <a:schemeClr val="bg1"/>
                </a:solidFill>
              </a:rPr>
              <a:t>Доход в разных валютах мира, </a:t>
            </a:r>
            <a:r>
              <a:rPr lang="ru-RU" sz="1400" i="1" dirty="0" smtClean="0">
                <a:solidFill>
                  <a:schemeClr val="bg1"/>
                </a:solidFill>
              </a:rPr>
              <a:t> возможность развивать бизнес в 40 странах, награды </a:t>
            </a:r>
            <a:r>
              <a:rPr lang="ru-RU" sz="1400" i="1" dirty="0">
                <a:solidFill>
                  <a:schemeClr val="bg1"/>
                </a:solidFill>
              </a:rPr>
              <a:t>от </a:t>
            </a:r>
            <a:r>
              <a:rPr lang="ru-RU" sz="1400" i="1" dirty="0" smtClean="0">
                <a:solidFill>
                  <a:schemeClr val="bg1"/>
                </a:solidFill>
              </a:rPr>
              <a:t>Компании  на </a:t>
            </a:r>
            <a:r>
              <a:rPr lang="ru-RU" sz="1400" i="1" dirty="0">
                <a:solidFill>
                  <a:schemeClr val="bg1"/>
                </a:solidFill>
              </a:rPr>
              <a:t>сумму 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$</a:t>
            </a:r>
            <a:r>
              <a:rPr lang="ru-RU" sz="1400" i="1" dirty="0" smtClean="0">
                <a:solidFill>
                  <a:schemeClr val="bg1"/>
                </a:solidFill>
              </a:rPr>
              <a:t>650 </a:t>
            </a:r>
            <a:r>
              <a:rPr lang="ru-RU" sz="1400" i="1" dirty="0" smtClean="0">
                <a:solidFill>
                  <a:schemeClr val="bg1"/>
                </a:solidFill>
              </a:rPr>
              <a:t>000: от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красного Мерседеса  до Дома у моря, бонусы клуба Миллионера!</a:t>
            </a:r>
            <a:r>
              <a:rPr lang="en-US" sz="2000" b="1" dirty="0" smtClean="0">
                <a:solidFill>
                  <a:srgbClr val="DDD0B8"/>
                </a:solidFill>
              </a:rPr>
              <a:t/>
            </a:r>
            <a:br>
              <a:rPr lang="en-US" sz="2000" b="1" dirty="0" smtClean="0">
                <a:solidFill>
                  <a:srgbClr val="DDD0B8"/>
                </a:solidFill>
              </a:rPr>
            </a:br>
            <a:r>
              <a:rPr lang="ru-RU" sz="2000" b="1" dirty="0" smtClean="0">
                <a:solidFill>
                  <a:srgbClr val="DDD0B8"/>
                </a:solidFill>
              </a:rPr>
              <a:t>ВЫ ПО-НАСТОЯЩЕМУ</a:t>
            </a:r>
            <a:r>
              <a:rPr lang="en-US" sz="2000" b="1" dirty="0" smtClean="0">
                <a:solidFill>
                  <a:srgbClr val="DDD0B8"/>
                </a:solidFill>
              </a:rPr>
              <a:t/>
            </a:r>
            <a:br>
              <a:rPr lang="en-US" sz="2000" b="1" dirty="0" smtClean="0">
                <a:solidFill>
                  <a:srgbClr val="DDD0B8"/>
                </a:solidFill>
              </a:rPr>
            </a:br>
            <a:r>
              <a:rPr lang="ru-RU" sz="2000" b="1" dirty="0" smtClean="0">
                <a:solidFill>
                  <a:srgbClr val="DDD0B8"/>
                </a:solidFill>
              </a:rPr>
              <a:t>СОСТОЯТЕЛЬНЫЙ</a:t>
            </a:r>
            <a:r>
              <a:rPr lang="en-US" sz="2000" b="1" dirty="0" smtClean="0">
                <a:solidFill>
                  <a:srgbClr val="DDD0B8"/>
                </a:solidFill>
              </a:rPr>
              <a:t> </a:t>
            </a:r>
            <a:r>
              <a:rPr lang="ru-RU" sz="2000" b="1" dirty="0" smtClean="0">
                <a:solidFill>
                  <a:srgbClr val="DDD0B8"/>
                </a:solidFill>
              </a:rPr>
              <a:t>ЧЕЛОВЕК!</a:t>
            </a:r>
          </a:p>
        </p:txBody>
      </p:sp>
      <p:pic>
        <p:nvPicPr>
          <p:cNvPr id="7" name="Рисунок 6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1039091" y="2626683"/>
            <a:ext cx="7065818" cy="16170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0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КАРЬЕРА!</a:t>
            </a:r>
            <a:endParaRPr lang="ru-RU" sz="10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2374"/>
            <a:ext cx="9137668" cy="6853251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365133" y="6099580"/>
            <a:ext cx="1161080" cy="453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FFFFFF"/>
                </a:solidFill>
              </a:rPr>
              <a:t>ОО 5000 БАЛЛОВ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514117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10 000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365133" y="3852014"/>
            <a:ext cx="1142186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15 000 руб.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34978" y="439243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ДОПОЛНИТЕЛЬНЫЙ</a:t>
            </a:r>
            <a:endParaRPr lang="en-US" sz="2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ДОХОД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2001" y="3852014"/>
            <a:ext cx="1103196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30 000 руб</a:t>
            </a:r>
            <a:r>
              <a:rPr lang="ru-RU" sz="1200" b="1" dirty="0" smtClean="0">
                <a:solidFill>
                  <a:srgbClr val="FFFFFF"/>
                </a:solidFill>
              </a:rPr>
              <a:t>.</a:t>
            </a:r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49157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2800" b="1" dirty="0" smtClean="0">
                <a:solidFill>
                  <a:srgbClr val="FFFFFF"/>
                </a:solidFill>
              </a:rPr>
              <a:t>25</a:t>
            </a:r>
            <a:r>
              <a:rPr lang="en-US" sz="1800" b="1" dirty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14936" y="4577729"/>
            <a:ext cx="95957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31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365133" y="2158680"/>
            <a:ext cx="116108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/>
              <a:t>ВЕДУЩИЙ</a:t>
            </a:r>
          </a:p>
          <a:p>
            <a:r>
              <a:rPr lang="ru-RU" sz="1200" baseline="30000" dirty="0"/>
              <a:t>КОНСУЛЬТАНТ</a:t>
            </a:r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514117" y="2019264"/>
            <a:ext cx="116108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/>
              <a:t>ПРЕМЬЕР-</a:t>
            </a:r>
          </a:p>
          <a:p>
            <a:r>
              <a:rPr lang="ru-RU" sz="1200" baseline="30000" dirty="0"/>
              <a:t>КОНСУЛЬТАНТ</a:t>
            </a:r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17" name="Рисунок 16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1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2682994" y="6099580"/>
            <a:ext cx="1161080" cy="453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FFFFFF"/>
                </a:solidFill>
              </a:rPr>
              <a:t>ОО 20 000 БАЛЛОВ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831978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40 000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993058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100 000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937573" y="4124764"/>
            <a:ext cx="959570" cy="2186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aseline="30000" dirty="0" smtClean="0">
                <a:solidFill>
                  <a:srgbClr val="FFFFFF"/>
                </a:solidFill>
              </a:rPr>
              <a:t>7</a:t>
            </a:r>
            <a:r>
              <a:rPr lang="en-US" sz="1600" baseline="30000" dirty="0" smtClean="0">
                <a:solidFill>
                  <a:srgbClr val="FFFFFF"/>
                </a:solidFill>
              </a:rPr>
              <a:t>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086651" y="4124765"/>
            <a:ext cx="959570" cy="2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8%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5086651" y="3884088"/>
            <a:ext cx="959570" cy="240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1%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699928" y="3509114"/>
            <a:ext cx="116108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60 000 руб.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34978" y="439243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2400" dirty="0" smtClean="0">
                <a:solidFill>
                  <a:srgbClr val="DDD0B8"/>
                </a:solidFill>
              </a:rPr>
              <a:t>ОСНОВНОЙ</a:t>
            </a:r>
            <a:endParaRPr lang="en-US" sz="2400" dirty="0" smtClean="0">
              <a:solidFill>
                <a:srgbClr val="DDD0B8"/>
              </a:solidFill>
            </a:endParaRPr>
          </a:p>
          <a:p>
            <a:pPr>
              <a:lnSpc>
                <a:spcPct val="60000"/>
              </a:lnSpc>
            </a:pPr>
            <a:r>
              <a:rPr lang="ru-RU" b="1" dirty="0" smtClean="0">
                <a:solidFill>
                  <a:srgbClr val="DDD0B8"/>
                </a:solidFill>
              </a:rPr>
              <a:t>ДОХОД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61008" y="3509114"/>
            <a:ext cx="111376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90 000 руб.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871263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37603" y="4577729"/>
            <a:ext cx="95957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74770" y="3509114"/>
            <a:ext cx="1204889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150 000 руб.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86651" y="4577729"/>
            <a:ext cx="95957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99928" y="3007161"/>
            <a:ext cx="116108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aseline="30000" dirty="0" smtClean="0">
              <a:solidFill>
                <a:srgbClr val="FFFFFF"/>
              </a:solidFill>
            </a:endParaRP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ПРОФЕССИОНАЛ</a:t>
            </a:r>
            <a:endParaRPr lang="ru-RU" sz="1200" baseline="30000" dirty="0">
              <a:solidFill>
                <a:srgbClr val="FFFFFF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37573" y="3007161"/>
            <a:ext cx="95957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aseline="30000" dirty="0" smtClean="0">
              <a:solidFill>
                <a:srgbClr val="FFFFFF"/>
              </a:solidFill>
            </a:endParaRP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ЛИДЕР</a:t>
            </a:r>
            <a:endParaRPr lang="ru-RU" sz="1200" baseline="30000" dirty="0">
              <a:solidFill>
                <a:srgbClr val="FFFFFF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086651" y="3007161"/>
            <a:ext cx="95957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 smtClean="0">
                <a:solidFill>
                  <a:srgbClr val="FFFFFF"/>
                </a:solidFill>
              </a:rPr>
              <a:t>ВЕДУЩИЙ</a:t>
            </a:r>
            <a:endParaRPr lang="ru-RU" sz="1200" baseline="30000" dirty="0">
              <a:solidFill>
                <a:srgbClr val="FFFFFF"/>
              </a:solidFill>
            </a:endParaRP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ЛИДЕР</a:t>
            </a:r>
            <a:endParaRPr lang="ru-RU" sz="1200" baseline="30000" dirty="0">
              <a:solidFill>
                <a:srgbClr val="FFFFFF"/>
              </a:solidFill>
            </a:endParaRPr>
          </a:p>
        </p:txBody>
      </p:sp>
      <p:pic>
        <p:nvPicPr>
          <p:cNvPr id="25" name="Рисунок 24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33" y="203200"/>
            <a:ext cx="1451429" cy="508000"/>
          </a:xfrm>
          <a:prstGeom prst="rect">
            <a:avLst/>
          </a:prstGeom>
        </p:spPr>
      </p:pic>
      <p:pic>
        <p:nvPicPr>
          <p:cNvPr id="24" name="Рисунок 23" descr="Самолети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195094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Самолети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21" y="5195358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3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2179843" y="6099580"/>
            <a:ext cx="1161080" cy="4536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FFFFFF"/>
                </a:solidFill>
              </a:rPr>
              <a:t>ОО 200 000 БАЛЛОВ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328827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300 000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489907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400 000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5626248" y="6099581"/>
            <a:ext cx="1161080" cy="4536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FFFFFF"/>
                </a:solidFill>
              </a:rPr>
              <a:t>ОО </a:t>
            </a:r>
            <a:r>
              <a:rPr lang="ru-RU" sz="1200" dirty="0" smtClean="0">
                <a:solidFill>
                  <a:srgbClr val="FFFFFF"/>
                </a:solidFill>
              </a:rPr>
              <a:t>500 000 </a:t>
            </a:r>
            <a:r>
              <a:rPr lang="ru-RU" sz="1200" dirty="0">
                <a:solidFill>
                  <a:srgbClr val="FFFFFF"/>
                </a:solidFill>
              </a:rPr>
              <a:t>БАЛЛОВ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732759" y="4124765"/>
            <a:ext cx="959570" cy="2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9%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732759" y="3884088"/>
            <a:ext cx="959570" cy="240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2%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4583169" y="4124765"/>
            <a:ext cx="959570" cy="2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9%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4583169" y="3884088"/>
            <a:ext cx="959570" cy="240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2%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3434789" y="4124765"/>
            <a:ext cx="959570" cy="2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9%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3434789" y="3884088"/>
            <a:ext cx="959570" cy="240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2%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2285439" y="4124765"/>
            <a:ext cx="959570" cy="2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9%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2285439" y="3884088"/>
            <a:ext cx="959570" cy="240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 dirty="0" smtClean="0">
                <a:solidFill>
                  <a:srgbClr val="FFFFFF"/>
                </a:solidFill>
              </a:rPr>
              <a:t>2%</a:t>
            </a:r>
            <a:endParaRPr lang="ru-RU" sz="1600" baseline="30000" dirty="0">
              <a:solidFill>
                <a:srgbClr val="FFFFFF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079171" y="3496414"/>
            <a:ext cx="1349268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от 300 000 руб.</a:t>
            </a:r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87454" y="439243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400" dirty="0" smtClean="0">
                <a:solidFill>
                  <a:srgbClr val="DDD0B8"/>
                </a:solidFill>
              </a:rPr>
              <a:t>МЕЖДУНАРОДНАЯ</a:t>
            </a:r>
            <a:endParaRPr lang="en-US" sz="2400" dirty="0" smtClean="0">
              <a:solidFill>
                <a:srgbClr val="DDD0B8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rgbClr val="DDD0B8"/>
                </a:solidFill>
              </a:rPr>
              <a:t>КАРЬЕРА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63273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179843" y="2771915"/>
            <a:ext cx="1161080" cy="6289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aseline="30000" dirty="0" smtClean="0">
              <a:solidFill>
                <a:srgbClr val="FFFFFF"/>
              </a:solidFill>
            </a:endParaRP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НАЦИОНАЛЬНЫЙ</a:t>
            </a:r>
            <a:endParaRPr lang="ru-RU" sz="1200" baseline="30000" dirty="0">
              <a:solidFill>
                <a:srgbClr val="FFFFFF"/>
              </a:solidFill>
            </a:endParaRPr>
          </a:p>
          <a:p>
            <a:r>
              <a:rPr lang="ru-RU" sz="1200" baseline="30000" dirty="0">
                <a:solidFill>
                  <a:srgbClr val="FFFFFF"/>
                </a:solidFill>
              </a:rPr>
              <a:t>ЛИДЕР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192760" y="3479161"/>
            <a:ext cx="1433213" cy="5080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>
                <a:solidFill>
                  <a:srgbClr val="FFFFFF"/>
                </a:solidFill>
              </a:rPr>
              <a:t>и</a:t>
            </a:r>
            <a:r>
              <a:rPr lang="ru-RU" sz="1100" b="1" dirty="0" smtClean="0">
                <a:solidFill>
                  <a:srgbClr val="FFFFFF"/>
                </a:solidFill>
              </a:rPr>
              <a:t> более  </a:t>
            </a:r>
            <a:endParaRPr lang="ru-RU" sz="1100" dirty="0" smtClean="0">
              <a:solidFill>
                <a:srgbClr val="FFFFFF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511708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328278" y="2771915"/>
            <a:ext cx="1161080" cy="6289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 smtClean="0">
                <a:solidFill>
                  <a:srgbClr val="FFFFFF"/>
                </a:solidFill>
              </a:rPr>
              <a:t>ЗОЛОТОЙ</a:t>
            </a: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НАЦИОНАЛЬНЫЙ</a:t>
            </a:r>
            <a:endParaRPr lang="ru-RU" sz="1200" baseline="30000" dirty="0">
              <a:solidFill>
                <a:srgbClr val="FFFFFF"/>
              </a:solidFill>
            </a:endParaRPr>
          </a:p>
          <a:p>
            <a:r>
              <a:rPr lang="ru-RU" sz="1200" baseline="30000" dirty="0">
                <a:solidFill>
                  <a:srgbClr val="FFFFFF"/>
                </a:solidFill>
              </a:rPr>
              <a:t>ЛИДЕР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94359" y="3496414"/>
            <a:ext cx="133205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>
                <a:solidFill>
                  <a:srgbClr val="FFFFFF"/>
                </a:solidFill>
              </a:rPr>
              <a:t>и более  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672788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489358" y="2771915"/>
            <a:ext cx="1161080" cy="6289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 smtClean="0">
                <a:solidFill>
                  <a:srgbClr val="FFFFFF"/>
                </a:solidFill>
              </a:rPr>
              <a:t>БРИЛЛИАНТОВЫЙ</a:t>
            </a:r>
          </a:p>
          <a:p>
            <a:r>
              <a:rPr lang="ru-RU" sz="1200" baseline="30000" dirty="0" smtClean="0">
                <a:solidFill>
                  <a:srgbClr val="FFFFFF"/>
                </a:solidFill>
              </a:rPr>
              <a:t>НАЦИОНАЛЬНЫЙ</a:t>
            </a:r>
            <a:endParaRPr lang="ru-RU" sz="1200" baseline="30000" dirty="0">
              <a:solidFill>
                <a:srgbClr val="FFFFFF"/>
              </a:solidFill>
            </a:endParaRPr>
          </a:p>
          <a:p>
            <a:r>
              <a:rPr lang="ru-RU" sz="1200" baseline="30000" dirty="0">
                <a:solidFill>
                  <a:srgbClr val="FFFFFF"/>
                </a:solidFill>
              </a:rPr>
              <a:t>ЛИДЕР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5626248" y="3479161"/>
            <a:ext cx="1161080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>
                <a:solidFill>
                  <a:srgbClr val="FFFFFF"/>
                </a:solidFill>
              </a:rPr>
              <a:t>и более  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809678" y="4577729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37</a:t>
            </a:r>
            <a:r>
              <a:rPr lang="en-US" sz="1800" b="1" dirty="0" smtClean="0">
                <a:solidFill>
                  <a:srgbClr val="FFFFFF"/>
                </a:solidFill>
              </a:rPr>
              <a:t>%</a:t>
            </a:r>
            <a:endParaRPr lang="ru-RU" sz="1800" dirty="0" smtClean="0">
              <a:solidFill>
                <a:srgbClr val="FFFFFF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626248" y="2771915"/>
            <a:ext cx="1161080" cy="6289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aseline="30000" dirty="0" smtClean="0">
                <a:solidFill>
                  <a:srgbClr val="FFFFFF"/>
                </a:solidFill>
              </a:rPr>
              <a:t>МЕЖДУНАРОДНЫЙ</a:t>
            </a:r>
            <a:endParaRPr lang="ru-RU" sz="1200" baseline="30000" dirty="0">
              <a:solidFill>
                <a:srgbClr val="FFFFFF"/>
              </a:solidFill>
            </a:endParaRPr>
          </a:p>
          <a:p>
            <a:r>
              <a:rPr lang="ru-RU" sz="1200" baseline="30000" dirty="0">
                <a:solidFill>
                  <a:srgbClr val="FFFFFF"/>
                </a:solidFill>
              </a:rPr>
              <a:t>ЛИДЕР</a:t>
            </a:r>
          </a:p>
        </p:txBody>
      </p:sp>
      <p:pic>
        <p:nvPicPr>
          <p:cNvPr id="39" name="Рисунок 38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33" y="203200"/>
            <a:ext cx="1451429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б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 noGrp="1"/>
          </p:cNvSpPr>
          <p:nvPr>
            <p:ph type="ctrTitle"/>
          </p:nvPr>
        </p:nvSpPr>
        <p:spPr>
          <a:xfrm>
            <a:off x="1039091" y="2807015"/>
            <a:ext cx="706581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000" dirty="0" smtClean="0">
                <a:solidFill>
                  <a:schemeClr val="bg2">
                    <a:lumMod val="90000"/>
                  </a:schemeClr>
                </a:solidFill>
              </a:rPr>
              <a:t>ПОСТОЯННЫЙ РОСТ – САМЫЙ ЛУЧШИЙ ПОКАЗАТЕЛЬ ПОПУЛЯРНОСТИ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3000" dirty="0" smtClean="0">
                <a:solidFill>
                  <a:schemeClr val="bg2">
                    <a:lumMod val="90000"/>
                  </a:schemeClr>
                </a:solidFill>
              </a:rPr>
              <a:t>КОМПАНИИ!</a:t>
            </a:r>
            <a:endParaRPr lang="ru-RU" sz="3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685800" y="895919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5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«СИБИРСКОЕ ЗДОРОВЬЕ»</a:t>
            </a:r>
            <a:endParaRPr lang="en-US" sz="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5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МИРЕ</a:t>
            </a:r>
            <a:endParaRPr lang="ru-RU" sz="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8244" y="4694330"/>
            <a:ext cx="3240970" cy="1834272"/>
          </a:xfrm>
        </p:spPr>
        <p:txBody>
          <a:bodyPr>
            <a:noAutofit/>
          </a:bodyPr>
          <a:lstStyle/>
          <a:p>
            <a:pPr lvl="0" algn="l"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ВСЕ БОЛЬШЕ СТРАН</a:t>
            </a:r>
          </a:p>
          <a:p>
            <a:pPr lvl="0" algn="l"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2016 Мексика + страны Евросоюза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endParaRPr lang="ru-RU" sz="1400" dirty="0" smtClean="0">
              <a:solidFill>
                <a:srgbClr val="FFF9D8"/>
              </a:solidFill>
            </a:endParaRPr>
          </a:p>
          <a:p>
            <a:pPr lvl="0" algn="l"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БОЛЕЕ 3 000 000 КЛИЕНТОВ</a:t>
            </a:r>
            <a:br>
              <a:rPr lang="ru-RU" sz="1400" b="1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9D8"/>
                </a:solidFill>
              </a:rPr>
              <a:t>В 40 СТРАНАХ МИРА</a:t>
            </a:r>
          </a:p>
          <a:p>
            <a:pPr lvl="0" algn="l">
              <a:lnSpc>
                <a:spcPct val="80000"/>
              </a:lnSpc>
            </a:pPr>
            <a:endParaRPr lang="ru-RU" sz="1400" dirty="0">
              <a:solidFill>
                <a:srgbClr val="FFF9D8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БОЛЕЕ 400 000  ПАРТНЕРОВ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 algn="l">
              <a:lnSpc>
                <a:spcPct val="80000"/>
              </a:lnSpc>
            </a:pPr>
            <a:endParaRPr lang="ru-RU" sz="1400" dirty="0">
              <a:solidFill>
                <a:srgbClr val="FFF9D8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08779" y="4729940"/>
            <a:ext cx="3801941" cy="170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b="1" dirty="0" smtClean="0">
                <a:solidFill>
                  <a:schemeClr val="bg1"/>
                </a:solidFill>
              </a:rPr>
              <a:t>ЕЖЕГОДНО:</a:t>
            </a:r>
          </a:p>
          <a:p>
            <a:pPr lvl="0" algn="l"/>
            <a:r>
              <a:rPr lang="ru-RU" sz="2000" b="1" dirty="0" smtClean="0">
                <a:solidFill>
                  <a:schemeClr val="bg1"/>
                </a:solidFill>
              </a:rPr>
              <a:t>ТЫСЯЧИ «БЫСТРЫХ СТАРТОВ», НОВЫХ КВАЛИФИКАЦИЙ, ПУТЕШЕСТВИЯ И МЕРСЕДЕСЫ.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1635" y="4168229"/>
            <a:ext cx="539181" cy="41806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74313" y="4168229"/>
            <a:ext cx="539181" cy="418061"/>
          </a:xfrm>
          <a:prstGeom prst="rect">
            <a:avLst/>
          </a:prstGeom>
        </p:spPr>
      </p:pic>
      <p:pic>
        <p:nvPicPr>
          <p:cNvPr id="12" name="Рисунок 11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2374"/>
            <a:ext cx="9137668" cy="685325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14987" y="572288"/>
            <a:ext cx="3344682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400" dirty="0" smtClean="0">
                <a:solidFill>
                  <a:srgbClr val="DDD0B8"/>
                </a:solidFill>
              </a:rPr>
              <a:t>МЕЖДУНАРОДНАЯ</a:t>
            </a:r>
            <a:endParaRPr lang="en-US" sz="2400" dirty="0" smtClean="0">
              <a:solidFill>
                <a:srgbClr val="DDD0B8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b="1" dirty="0" smtClean="0">
                <a:solidFill>
                  <a:srgbClr val="DDD0B8"/>
                </a:solidFill>
              </a:rPr>
              <a:t>КАРЬЕРА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695286" y="3686593"/>
            <a:ext cx="858762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>
                <a:solidFill>
                  <a:srgbClr val="FFFFFF"/>
                </a:solidFill>
              </a:rPr>
              <a:t>и более  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46433" y="1515719"/>
            <a:ext cx="2093567" cy="844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ДОПОЛНИТЕЛЬНЫЙ</a:t>
            </a:r>
            <a:endParaRPr lang="en-US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ДОХОД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2777540" y="1069299"/>
            <a:ext cx="2241981" cy="5635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ru-RU" sz="2000" dirty="0" smtClean="0">
                <a:solidFill>
                  <a:srgbClr val="DDD0B8"/>
                </a:solidFill>
              </a:rPr>
              <a:t>ОСНОВНОЙ</a:t>
            </a:r>
            <a:endParaRPr lang="en-US" sz="2000" dirty="0" smtClean="0">
              <a:solidFill>
                <a:srgbClr val="DDD0B8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sz="2000" b="1" dirty="0" smtClean="0">
                <a:solidFill>
                  <a:srgbClr val="DDD0B8"/>
                </a:solidFill>
              </a:rPr>
              <a:t>ДОХОД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867873" y="3686593"/>
            <a:ext cx="82741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>
                <a:solidFill>
                  <a:srgbClr val="FFFFFF"/>
                </a:solidFill>
              </a:rPr>
              <a:t>и более  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5977750" y="3686593"/>
            <a:ext cx="89012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>
                <a:solidFill>
                  <a:srgbClr val="FFFFFF"/>
                </a:solidFill>
              </a:rPr>
              <a:t>и более  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105414" y="3686593"/>
            <a:ext cx="872336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 smtClean="0">
                <a:solidFill>
                  <a:srgbClr val="FFFFFF"/>
                </a:solidFill>
              </a:rPr>
              <a:t>от 300 000</a:t>
            </a:r>
          </a:p>
          <a:p>
            <a:pPr>
              <a:lnSpc>
                <a:spcPct val="6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 руб.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4162647" y="3686593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 smtClean="0">
                <a:solidFill>
                  <a:srgbClr val="FFFFFF"/>
                </a:solidFill>
              </a:rPr>
              <a:t>150 000</a:t>
            </a:r>
          </a:p>
          <a:p>
            <a:pPr>
              <a:lnSpc>
                <a:spcPct val="6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 руб.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236569" y="3686593"/>
            <a:ext cx="926077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 smtClean="0">
                <a:solidFill>
                  <a:srgbClr val="FFFFFF"/>
                </a:solidFill>
              </a:rPr>
              <a:t>90 000 </a:t>
            </a:r>
          </a:p>
          <a:p>
            <a:pPr>
              <a:lnSpc>
                <a:spcPct val="6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руб.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2361745" y="3686593"/>
            <a:ext cx="956614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>
                <a:solidFill>
                  <a:srgbClr val="FFFFFF"/>
                </a:solidFill>
              </a:rPr>
              <a:t>60 000 </a:t>
            </a:r>
            <a:endParaRPr lang="ru-RU" sz="1100" b="1" dirty="0" smtClean="0">
              <a:solidFill>
                <a:srgbClr val="FFFFFF"/>
              </a:solidFill>
            </a:endParaRPr>
          </a:p>
          <a:p>
            <a:pPr>
              <a:lnSpc>
                <a:spcPct val="6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руб</a:t>
            </a:r>
            <a:r>
              <a:rPr lang="ru-RU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1389513" y="3686593"/>
            <a:ext cx="950916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100" b="1" dirty="0" smtClean="0">
                <a:solidFill>
                  <a:srgbClr val="FFFFFF"/>
                </a:solidFill>
              </a:rPr>
              <a:t>30 000</a:t>
            </a:r>
          </a:p>
          <a:p>
            <a:pPr>
              <a:lnSpc>
                <a:spcPct val="6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 руб.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46433" y="3686593"/>
            <a:ext cx="104678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000" b="1" dirty="0" smtClean="0">
                <a:solidFill>
                  <a:srgbClr val="FFFFFF"/>
                </a:solidFill>
              </a:rPr>
              <a:t>15 000 </a:t>
            </a:r>
          </a:p>
          <a:p>
            <a:pPr>
              <a:lnSpc>
                <a:spcPct val="60000"/>
              </a:lnSpc>
            </a:pPr>
            <a:r>
              <a:rPr lang="ru-RU" sz="1000" dirty="0" smtClean="0">
                <a:solidFill>
                  <a:srgbClr val="FFFFFF"/>
                </a:solidFill>
              </a:rPr>
              <a:t>руб.</a:t>
            </a:r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7726635" y="4353644"/>
            <a:ext cx="720939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МЛ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6867873" y="4353644"/>
            <a:ext cx="720939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БНЛ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6030104" y="4353644"/>
            <a:ext cx="720939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ЗНЛ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5105414" y="4353644"/>
            <a:ext cx="872336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НЛ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4162647" y="4353644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ВЛ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3297044" y="4353644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Л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2443536" y="4353644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П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1447285" y="4353644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err="1" smtClean="0">
                <a:solidFill>
                  <a:srgbClr val="FFFFFF"/>
                </a:solidFill>
              </a:rPr>
              <a:t>ПрК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596479" y="4353644"/>
            <a:ext cx="793033" cy="375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ru-RU" sz="1200" b="1" dirty="0" smtClean="0">
                <a:solidFill>
                  <a:srgbClr val="FFFFFF"/>
                </a:solidFill>
              </a:rPr>
              <a:t>ВК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46" name="Рисунок 45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33" y="203200"/>
            <a:ext cx="1451429" cy="508000"/>
          </a:xfrm>
          <a:prstGeom prst="rect">
            <a:avLst/>
          </a:prstGeom>
        </p:spPr>
      </p:pic>
      <p:pic>
        <p:nvPicPr>
          <p:cNvPr id="45" name="Рисунок 44" descr="Самолети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27" y="4729236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 descr="Самолети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62" y="4695633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Самолети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38" y="4695633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0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б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8" name="Название 1"/>
          <p:cNvSpPr txBox="1">
            <a:spLocks/>
          </p:cNvSpPr>
          <p:nvPr/>
        </p:nvSpPr>
        <p:spPr>
          <a:xfrm>
            <a:off x="4985235" y="1115567"/>
            <a:ext cx="4154336" cy="19566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5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ЛИДЕРСКИЕ</a:t>
            </a:r>
          </a:p>
          <a:p>
            <a:pPr algn="l">
              <a:lnSpc>
                <a:spcPct val="80000"/>
              </a:lnSpc>
            </a:pPr>
            <a:r>
              <a:rPr lang="ru-RU" sz="5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БОНУСЫ</a:t>
            </a:r>
          </a:p>
          <a:p>
            <a:pPr algn="l">
              <a:lnSpc>
                <a:spcPct val="80000"/>
              </a:lnSpc>
            </a:pPr>
            <a:r>
              <a:rPr lang="ru-RU" sz="5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ПРЕМИИ</a:t>
            </a:r>
            <a:endParaRPr lang="ru-RU" sz="5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5235" y="3364870"/>
            <a:ext cx="3240970" cy="2866979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ru-RU" sz="2800" b="1" dirty="0" smtClean="0">
                <a:solidFill>
                  <a:srgbClr val="FFFFFF"/>
                </a:solidFill>
              </a:rPr>
              <a:t>50 000 рублей</a:t>
            </a:r>
            <a:br>
              <a:rPr lang="ru-RU" sz="2800" b="1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ЗА КАЖДОГО НОВОГО ПРОФЕССИОНАЛА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/>
            </a:r>
            <a:br>
              <a:rPr lang="ru-RU" sz="1400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DDD0B8"/>
                </a:solidFill>
              </a:rPr>
              <a:t>$6</a:t>
            </a:r>
            <a:r>
              <a:rPr lang="ru-RU" sz="2800" b="1" dirty="0" smtClean="0">
                <a:solidFill>
                  <a:srgbClr val="DDD0B8"/>
                </a:solidFill>
              </a:rPr>
              <a:t>50</a:t>
            </a:r>
            <a:r>
              <a:rPr lang="en-US" sz="2800" b="1" dirty="0" smtClean="0">
                <a:solidFill>
                  <a:srgbClr val="DDD0B8"/>
                </a:solidFill>
              </a:rPr>
              <a:t> </a:t>
            </a:r>
            <a:r>
              <a:rPr lang="ru-RU" sz="2800" b="1" dirty="0" smtClean="0">
                <a:solidFill>
                  <a:srgbClr val="DDD0B8"/>
                </a:solidFill>
              </a:rPr>
              <a:t>000</a:t>
            </a:r>
            <a:r>
              <a:rPr lang="ru-RU" sz="2800" b="1" dirty="0" smtClean="0">
                <a:solidFill>
                  <a:srgbClr val="FFFFFF"/>
                </a:solidFill>
              </a:rPr>
              <a:t/>
            </a:r>
            <a:br>
              <a:rPr lang="ru-RU" sz="2800" b="1" dirty="0" smtClean="0">
                <a:solidFill>
                  <a:srgbClr val="FFFFFF"/>
                </a:solidFill>
              </a:rPr>
            </a:br>
            <a:r>
              <a:rPr lang="ru-RU" sz="1400" dirty="0" smtClean="0">
                <a:solidFill>
                  <a:srgbClr val="FFFFFF"/>
                </a:solidFill>
              </a:rPr>
              <a:t>КВАЛИФИКАЦИОННЫЕ НАГРАДЫ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endParaRPr lang="ru-RU" sz="1400" dirty="0" smtClean="0">
              <a:solidFill>
                <a:srgbClr val="FFFFFF"/>
              </a:solidFill>
            </a:endParaRPr>
          </a:p>
          <a:p>
            <a:pPr lvl="0" algn="l">
              <a:lnSpc>
                <a:spcPct val="90000"/>
              </a:lnSpc>
            </a:pPr>
            <a:r>
              <a:rPr lang="ru-RU" sz="2800" b="1" dirty="0" smtClean="0">
                <a:solidFill>
                  <a:srgbClr val="DDD0B8"/>
                </a:solidFill>
              </a:rPr>
              <a:t>КЛУБ</a:t>
            </a:r>
            <a:r>
              <a:rPr lang="en-US" sz="2800" b="1" dirty="0" smtClean="0">
                <a:solidFill>
                  <a:srgbClr val="DDD0B8"/>
                </a:solidFill>
              </a:rPr>
              <a:t/>
            </a:r>
            <a:br>
              <a:rPr lang="en-US" sz="2800" b="1" dirty="0" smtClean="0">
                <a:solidFill>
                  <a:srgbClr val="DDD0B8"/>
                </a:solidFill>
              </a:rPr>
            </a:br>
            <a:r>
              <a:rPr lang="ru-RU" sz="2800" b="1" dirty="0" smtClean="0">
                <a:solidFill>
                  <a:srgbClr val="DDD0B8"/>
                </a:solidFill>
              </a:rPr>
              <a:t>МИЛЛИОНЕРОВ</a:t>
            </a:r>
            <a:endParaRPr lang="ru-RU" sz="2800" b="1" dirty="0">
              <a:solidFill>
                <a:srgbClr val="DDD0B8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54" y="3364870"/>
            <a:ext cx="539181" cy="418061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54" y="4361966"/>
            <a:ext cx="539181" cy="418061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54" y="5425650"/>
            <a:ext cx="539181" cy="418061"/>
          </a:xfrm>
          <a:prstGeom prst="rect">
            <a:avLst/>
          </a:prstGeom>
        </p:spPr>
      </p:pic>
      <p:pic>
        <p:nvPicPr>
          <p:cNvPr id="11" name="Рисунок 10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033" y="203200"/>
            <a:ext cx="1451429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5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152400" y="3977587"/>
            <a:ext cx="7772400" cy="107525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ЗДОРОВЬЕМ»</a:t>
            </a:r>
            <a:b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СТАРТУЙТЕ СЕГОДНЯ!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47363" y="5929230"/>
            <a:ext cx="2363137" cy="280105"/>
          </a:xfrm>
          <a:prstGeom prst="rect">
            <a:avLst/>
          </a:prstGeom>
          <a:solidFill>
            <a:srgbClr val="755939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WWW.SIBERIANHEALTH.COM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1039091" y="2712055"/>
            <a:ext cx="706581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ЗДОРОВЬЕМ»</a:t>
            </a:r>
            <a:r>
              <a:rPr lang="en-US" sz="34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4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БОЛЬШЕ ПРЕИМУЩЕСТВ </a:t>
            </a: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БОЛЬШЕ 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ПРИБЫЛИ! </a:t>
            </a:r>
          </a:p>
        </p:txBody>
      </p:sp>
      <p:pic>
        <p:nvPicPr>
          <p:cNvPr id="5" name="Рисунок 4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478971" y="1857404"/>
            <a:ext cx="4376058" cy="36266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4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4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ДОХОД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СРАЗУ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ПРЕМИАЛЬНЫЕ  СТАБИЛЬНО ВЫПЛАЧИВАЮТСЯ  5-го ЧИСЛА КАЖДОГО МЕСЯЦА.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УЖЕ БОЛЕЕ 20  ЛЕТ.</a:t>
            </a:r>
            <a:r>
              <a:rPr lang="ru-RU" sz="7200" dirty="0"/>
              <a:t/>
            </a:r>
            <a:br>
              <a:rPr lang="ru-RU" sz="7200" dirty="0"/>
            </a:br>
            <a:endParaRPr lang="ru-RU" sz="7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826976" y="2025603"/>
            <a:ext cx="2802190" cy="42438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rgbClr val="DDD0B8"/>
                </a:solidFill>
              </a:rPr>
              <a:t>ВЫ МОЖЕТЕ НАЧАТЬ ЗАРАБАТЫВАТЬ НЕМЕДЛЕННО!</a:t>
            </a:r>
          </a:p>
          <a:p>
            <a:pPr algn="l"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И ОТ НАС С ВАМИ ЗАВИСИТ,  СКОЛЬКО МЫ ХОТИМ </a:t>
            </a:r>
            <a:r>
              <a:rPr lang="ru-RU" sz="2400" b="1" dirty="0" smtClean="0">
                <a:solidFill>
                  <a:schemeClr val="bg1"/>
                </a:solidFill>
              </a:rPr>
              <a:t>ДОПОЛНИТЕЛЬНО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ЗАРАБОТАТЬ В ЭТОМ МЕСЯЦЕ.</a:t>
            </a:r>
          </a:p>
          <a:p>
            <a:pPr algn="l">
              <a:lnSpc>
                <a:spcPct val="90000"/>
              </a:lnSpc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МЫ САМИ ВЛИЯЕМ НА СВОЙ РЕЗУЛЬТАТ.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06" y="436947"/>
            <a:ext cx="1371252" cy="1372971"/>
          </a:xfrm>
          <a:prstGeom prst="rect">
            <a:avLst/>
          </a:prstGeom>
        </p:spPr>
      </p:pic>
      <p:pic>
        <p:nvPicPr>
          <p:cNvPr id="9" name="Рисунок 8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06" y="828657"/>
            <a:ext cx="1371252" cy="1372971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228600" y="1857404"/>
            <a:ext cx="4483600" cy="36266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ЕДИНЫЕ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ЦЕНЫ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826976" y="2367808"/>
            <a:ext cx="2802190" cy="37215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У НАС НЕТ ПОНЯТИЯ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«КУПИЛ ДЕШЕВЛЕ –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ПРОДАЛ ДОРОЖЕ».</a:t>
            </a:r>
          </a:p>
          <a:p>
            <a:pPr algn="l">
              <a:lnSpc>
                <a:spcPct val="90000"/>
              </a:lnSpc>
            </a:pPr>
            <a:endParaRPr lang="ru-RU" sz="16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ЦЕНЫ ЕДИНЫЕ И ДЛЯ КОНСУЛЬТАНТОВ,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И ДЛЯ КЛИЕНТОВ.</a:t>
            </a:r>
          </a:p>
          <a:p>
            <a:pPr algn="l">
              <a:lnSpc>
                <a:spcPct val="90000"/>
              </a:lnSpc>
            </a:pPr>
            <a:endParaRPr lang="ru-RU" sz="16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ЭТО ПОЗВОЛЯЕТ КОМФОРТНО И ГАРАНТИРОВАННО </a:t>
            </a:r>
            <a:r>
              <a:rPr lang="ru-RU" sz="2000" b="1" dirty="0" smtClean="0">
                <a:solidFill>
                  <a:srgbClr val="DDD0B8"/>
                </a:solidFill>
              </a:rPr>
              <a:t>ЗАРАБАТЫВАТЬ ДО 25% ОТ РОЗНИЧНОГО ОБОРОТА</a:t>
            </a:r>
            <a:endParaRPr lang="ru-RU" sz="2000" b="1" dirty="0">
              <a:solidFill>
                <a:srgbClr val="DDD0B8"/>
              </a:solidFill>
            </a:endParaRPr>
          </a:p>
        </p:txBody>
      </p:sp>
      <p:pic>
        <p:nvPicPr>
          <p:cNvPr id="8" name="Рисунок 7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06" y="828657"/>
            <a:ext cx="1371252" cy="1372971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446314" y="1857405"/>
            <a:ext cx="4539343" cy="28431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СИБИРСКИМ ЗДОРОВЬЕМ»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БОНУС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2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endParaRPr lang="ru-RU" sz="12000" dirty="0">
              <a:solidFill>
                <a:srgbClr val="FFFFFF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826976" y="2367808"/>
            <a:ext cx="2802190" cy="37215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ВОЗМОЖНОСТЬ УВЕЛИЧИТЬ СВОЙ ТОВАРООБОРОТ</a:t>
            </a:r>
          </a:p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rgbClr val="DDD0B8"/>
                </a:solidFill>
              </a:rPr>
              <a:t>БЕЗ ВЛОЖЕНИЯ СУЩЕСТВЕННЫХ СРЕДСТВ! </a:t>
            </a:r>
          </a:p>
        </p:txBody>
      </p:sp>
      <p:pic>
        <p:nvPicPr>
          <p:cNvPr id="8" name="Рисунок 7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1039091" y="2712055"/>
            <a:ext cx="706581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4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</a:t>
            </a:r>
            <a:r>
              <a:rPr lang="ru-RU" sz="24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r>
              <a:rPr lang="ru-RU" sz="24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РАЗВИВАЙТЕ ТОВАРООБОРОТ</a:t>
            </a:r>
            <a:b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БЕЗ РИСКОВ И ИНВЕСТИЦИЙ!</a:t>
            </a:r>
            <a:endParaRPr lang="ru-RU" sz="4000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381000" y="2125592"/>
            <a:ext cx="4331199" cy="31600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БОНУС</a:t>
            </a:r>
            <a:br>
              <a:rPr lang="ru-RU" sz="7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«БЫСТРЫЙ</a:t>
            </a:r>
            <a:br>
              <a:rPr lang="ru-RU" sz="6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СТАРТ»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826976" y="2367808"/>
            <a:ext cx="2802190" cy="37215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ВОЗМОЖНОСТЬ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ПОЛУЧИТЬ ДОПОЛНИТЕЛЬНЫЕ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К СВОЕЙ ПРЕМИИ ПО ИТОГАМ МЕСЯЦА 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БОНУСЫ</a:t>
            </a:r>
          </a:p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ОТ 15 000 рублей ДО 500 000 рублей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 РАЗВИТИЕ КАРЬЕРЫ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 УСТАНОВЛЕННЫЕ КОМПАНИЕЙ СРОКИ.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Знак СЗ белый р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  <p:pic>
        <p:nvPicPr>
          <p:cNvPr id="15" name="Рисунок 14" descr="Быстрый стар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975" y="730560"/>
            <a:ext cx="1460993" cy="14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5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б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976" y="828657"/>
            <a:ext cx="1371252" cy="1372971"/>
          </a:xfrm>
          <a:prstGeom prst="rect">
            <a:avLst/>
          </a:prstGeom>
        </p:spPr>
      </p:pic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>
          <a:xfrm>
            <a:off x="337457" y="2247780"/>
            <a:ext cx="4374742" cy="32969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БИЗНЕС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«СИБИРСКИМ ЗДОРОВЬЕМ»</a:t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4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МНОГОУРОВНЕВАЯ</a:t>
            </a: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СИСТЕМА</a:t>
            </a:r>
            <a:br>
              <a:rPr lang="ru-RU" sz="48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ПОДДЕРЖКИ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684536" y="2477096"/>
            <a:ext cx="2802190" cy="30756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lnSpc>
                <a:spcPct val="90000"/>
              </a:lnSpc>
              <a:buFont typeface="Wingdings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СОВРЕМЕННЫЕ ИНСТРУМЕНТЫ И БИЗНЕС-ТЕХНОЛОГИИ</a:t>
            </a:r>
          </a:p>
          <a:p>
            <a:pPr marL="285750" lvl="0" indent="-285750" algn="l">
              <a:lnSpc>
                <a:spcPct val="90000"/>
              </a:lnSpc>
              <a:buFont typeface="Wingdings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lvl="0" indent="-285750" algn="l">
              <a:lnSpc>
                <a:spcPct val="90000"/>
              </a:lnSpc>
              <a:buFont typeface="Wingdings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МНОГОУРОВНЕВОЕ И ПРОФЕССИОНАЛЬНОЕ ОБУЧЕНИЕ</a:t>
            </a:r>
          </a:p>
          <a:p>
            <a:pPr marL="285750" lvl="0" indent="-285750" algn="l">
              <a:lnSpc>
                <a:spcPct val="90000"/>
              </a:lnSpc>
              <a:buFont typeface="Wingdings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lvl="0" indent="-285750" algn="l">
              <a:lnSpc>
                <a:spcPct val="90000"/>
              </a:lnSpc>
              <a:buFont typeface="Wingdings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МОТИВАЦИЯ И ПОДДЕРЖКА НА РЕГУЛЯРНЫХ  СОБЫТИЯХ  В РАМКАХ КРУГА ЛИДЕРСТВА КОМПАНИИ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Знак СЗ белый р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19" y="203200"/>
            <a:ext cx="1506743" cy="5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9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550</Words>
  <Application>Microsoft Office PowerPoint</Application>
  <PresentationFormat>Экран (4:3)</PresentationFormat>
  <Paragraphs>217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БИЗНЕС С «СИБИРСКИМ ЗДОРОВЬЕМ»</vt:lpstr>
      <vt:lpstr>ПОСТОЯННЫЙ РОСТ – САМЫЙ ЛУЧШИЙ ПОКАЗАТЕЛЬ ПОПУЛЯРНОСТИ КОМПАНИИ!</vt:lpstr>
      <vt:lpstr>БИЗНЕС С «СИБИРСКИМ ЗДОРОВЬЕМ» БОЛЬШЕ ПРЕИМУЩЕСТВ – БОЛЬШЕ ПРИБЫЛИ! </vt:lpstr>
      <vt:lpstr>БИЗНЕС С «СИБИРСКИМ ЗДОРОВЬЕМ»  ДОХОД СРАЗУ  ПРЕМИАЛЬНЫЕ  СТАБИЛЬНО ВЫПЛАЧИВАЮТСЯ  5-го ЧИСЛА КАЖДОГО МЕСЯЦА. УЖЕ БОЛЕЕ 20  ЛЕТ. </vt:lpstr>
      <vt:lpstr>БИЗНЕС С «СИБИРСКИМ ЗДОРОВЬЕМ»  ЕДИНЫЕ ЦЕНЫ  </vt:lpstr>
      <vt:lpstr>БИЗНЕС С «СИБИРСКИМ ЗДОРОВЬЕМ»  БОНУС 25</vt:lpstr>
      <vt:lpstr>БИЗНЕС С «СИБИРСКИМ ЗДОРОВЬЕМ» РАЗВИВАЙТЕ ТОВАРООБОРОТ БЕЗ РИСКОВ И ИНВЕСТИЦИЙ!</vt:lpstr>
      <vt:lpstr>БИЗНЕС С «СИБИРСКИМ ЗДОРОВЬЕМ»  БОНУС «БЫСТРЫЙ   СТАРТ»</vt:lpstr>
      <vt:lpstr>БИЗНЕС С «СИБИРСКИМ ЗДОРОВЬЕМ»  МНОГОУРОВНЕВАЯ СИСТЕМА ПОДДЕРЖКИ</vt:lpstr>
      <vt:lpstr>БИЗНЕС С «СИБИРСКИМ ЗДОРОВЬЕМ»  МЕЖДУНАРОДНЫЙ БИЗНЕС  РАБОТАЕТ 24 ЧАСА В СУТКИ!</vt:lpstr>
      <vt:lpstr>ВСЕ ЭТО ДАЕТ ВОЗМОЖНОСТЬ  ДОСТИЧЬ УСПЕХА С «СИБИРСКИМ ЗДОРОВЬЕМ» С САМЫХ ПЕРВЫХ ШАГОВ. ПОЗВОЛЯЕТ ЗА 3-5 МЕСЯЦЕВ ВЫЙТИ НА ХОРОШИЙ ДОХОД И БЫСТРО РАСТИ ПО КАРЬЕРЕ!</vt:lpstr>
      <vt:lpstr>ВЫБЕРИ СВОЮ ЦЕЛЬ:</vt:lpstr>
      <vt:lpstr>Презентация PowerPoint</vt:lpstr>
      <vt:lpstr>Презентация PowerPoint</vt:lpstr>
      <vt:lpstr>Презентация PowerPoint</vt:lpstr>
      <vt:lpstr>КАРЬЕРА!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С «СИБИРСКИМ ЗДОРОВЬЕМ» СТАРТУЙТЕ СЕГОДНЯ!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С SIBERIAN HEALTH.</dc:title>
  <dc:creator>Максим Юрьевич Ким</dc:creator>
  <cp:lastModifiedBy>Молочная Дарья Владимировна</cp:lastModifiedBy>
  <cp:revision>102</cp:revision>
  <dcterms:created xsi:type="dcterms:W3CDTF">2014-10-28T07:04:04Z</dcterms:created>
  <dcterms:modified xsi:type="dcterms:W3CDTF">2016-10-26T05:22:52Z</dcterms:modified>
</cp:coreProperties>
</file>